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59"/>
  </p:notesMasterIdLst>
  <p:handoutMasterIdLst>
    <p:handoutMasterId r:id="rId60"/>
  </p:handoutMasterIdLst>
  <p:sldIdLst>
    <p:sldId id="266" r:id="rId4"/>
    <p:sldId id="371" r:id="rId5"/>
    <p:sldId id="374" r:id="rId6"/>
    <p:sldId id="373" r:id="rId7"/>
    <p:sldId id="402" r:id="rId8"/>
    <p:sldId id="403" r:id="rId9"/>
    <p:sldId id="404" r:id="rId10"/>
    <p:sldId id="405" r:id="rId11"/>
    <p:sldId id="406" r:id="rId12"/>
    <p:sldId id="407" r:id="rId13"/>
    <p:sldId id="409" r:id="rId14"/>
    <p:sldId id="408" r:id="rId15"/>
    <p:sldId id="411" r:id="rId16"/>
    <p:sldId id="410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449" r:id="rId55"/>
    <p:sldId id="450" r:id="rId56"/>
    <p:sldId id="451" r:id="rId57"/>
    <p:sldId id="370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71"/>
            <p14:sldId id="374"/>
            <p14:sldId id="373"/>
            <p14:sldId id="402"/>
            <p14:sldId id="403"/>
            <p14:sldId id="404"/>
            <p14:sldId id="405"/>
            <p14:sldId id="406"/>
            <p14:sldId id="407"/>
            <p14:sldId id="409"/>
            <p14:sldId id="408"/>
            <p14:sldId id="411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2B5"/>
    <a:srgbClr val="654B3E"/>
    <a:srgbClr val="BB4747"/>
    <a:srgbClr val="5F6B7F"/>
    <a:srgbClr val="5F6C7D"/>
    <a:srgbClr val="4D586B"/>
    <a:srgbClr val="5F6C7E"/>
    <a:srgbClr val="BB4646"/>
    <a:srgbClr val="01A2B5"/>
    <a:srgbClr val="468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0" autoAdjust="0"/>
    <p:restoredTop sz="82574" autoAdjust="0"/>
  </p:normalViewPr>
  <p:slideViewPr>
    <p:cSldViewPr snapToGrid="0" snapToObjects="1">
      <p:cViewPr varScale="1">
        <p:scale>
          <a:sx n="169" d="100"/>
          <a:sy n="169" d="100"/>
        </p:scale>
        <p:origin x="65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Group>
    <inkml:annotationXML>
      <emma:emma xmlns:emma="http://www.w3.org/2003/04/emma" version="1.0">
        <emma:interpretation id="{F3C87219-E7AD-40FC-A8A5-AA57AFF8E86D}" emma:medium="tactile" emma:mode="ink">
          <msink:context xmlns:msink="http://schemas.microsoft.com/ink/2010/main" type="writingRegion" rotatedBoundingBox="5354,4166 5382,4166 5382,4228 5354,4228"/>
        </emma:interpretation>
      </emma:emma>
    </inkml:annotationXML>
    <inkml:traceGroup>
      <inkml:annotationXML>
        <emma:emma xmlns:emma="http://www.w3.org/2003/04/emma" version="1.0">
          <emma:interpretation id="{F624F401-E686-4209-AD7D-B714544B46FB}" emma:medium="tactile" emma:mode="ink">
            <msink:context xmlns:msink="http://schemas.microsoft.com/ink/2010/main" type="paragraph" rotatedBoundingBox="5354,4166 5382,4166 5382,4228 5354,42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577264-D3D2-42EA-B20E-B5D02F5802A6}" emma:medium="tactile" emma:mode="ink">
              <msink:context xmlns:msink="http://schemas.microsoft.com/ink/2010/main" type="line" rotatedBoundingBox="5354,4166 5382,4166 5382,4228 5354,4228"/>
            </emma:interpretation>
          </emma:emma>
        </inkml:annotationXML>
        <inkml:traceGroup>
          <inkml:annotationXML>
            <emma:emma xmlns:emma="http://www.w3.org/2003/04/emma" version="1.0">
              <emma:interpretation id="{656C6614-66C3-4B6F-A3A9-5F4C4CBF967F}" emma:medium="tactile" emma:mode="ink">
                <msink:context xmlns:msink="http://schemas.microsoft.com/ink/2010/main" type="inkWord" rotatedBoundingBox="5354,4166 5382,4166 5382,4228 5354,4228"/>
              </emma:interpretation>
              <emma:one-of disjunction-type="recognition" id="oneOf0">
                <emma:interpretation id="interp0" emma:lang="en-US" emma:confidence="0">
                  <emma:literal>5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6470 4355 2176,'-13'0'864,"13"0"-448,0 0-480,0 0 128,0 0-160,13 0-832,-13 0-352</inkml:trace>
          <inkml:trace contextRef="#ctx0" brushRef="#br0" timeOffset="198">6464 4405 128,'0'-20'0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if it isn’t you again. Good to see you.</a:t>
            </a:r>
          </a:p>
          <a:p>
            <a:endParaRPr lang="en-US" dirty="0"/>
          </a:p>
          <a:p>
            <a:r>
              <a:rPr lang="en-US" dirty="0"/>
              <a:t>Now that you understand the analysis in the *exact* case, I want you to analyze what happens in the presence of floating-point rounding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value of s-hat-sub-zero is, in fact, a *rounded* version of this expression!</a:t>
            </a:r>
          </a:p>
          <a:p>
            <a:endParaRPr lang="en-US" dirty="0"/>
          </a:p>
          <a:p>
            <a:r>
              <a:rPr lang="en-US" dirty="0"/>
              <a:t>Now, recall our model of floating-point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3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computed value is the true value times one plus some error.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4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call that error “delta-zero,” since it is the value of the rounding error associated with s-hat-zero.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09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 can simplify the right-hand side a 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38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recall that the initial value of “s” is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95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 IEEE-754 standard tells us this operation will be done exactly!</a:t>
            </a:r>
          </a:p>
          <a:p>
            <a:endParaRPr lang="en-US" dirty="0"/>
          </a:p>
          <a:p>
            <a:r>
              <a:rPr lang="en-US" dirty="0"/>
              <a:t>Meaning there is no rounding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67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delta-zero is, well,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36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Thus, s-hat-zero is just the first element of x, x-zero.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11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the next value of “s”, s-hat-one?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43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the previous value plus x-one.</a:t>
            </a:r>
          </a:p>
          <a:p>
            <a:endParaRPr lang="en-US" dirty="0"/>
          </a:p>
          <a:p>
            <a:r>
              <a:rPr lang="en-US" dirty="0"/>
              <a:t>But of course, this is floating-point.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6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the formal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75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there will be some rounding error. Let’s call it delta-one.</a:t>
            </a:r>
          </a:p>
          <a:p>
            <a:endParaRPr lang="en-US" dirty="0"/>
          </a:p>
          <a:p>
            <a:r>
              <a:rPr lang="en-US" dirty="0"/>
              <a:t>Now here, we have to start tracking the error because s-hat-zero and x-one could be arbitrary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63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consider this first factor, s-hat-zero + x-one.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27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multiply against the second factor, term by term.</a:t>
            </a:r>
          </a:p>
          <a:p>
            <a:endParaRPr lang="en-US" dirty="0"/>
          </a:p>
          <a:p>
            <a:r>
              <a:rPr lang="en-US" dirty="0"/>
              <a:t>Here is the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46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the first factor, s-hat-zero plus x-one, plus that same factor quantity times delta-one.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47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s-hat-zero is just x-zero.</a:t>
            </a:r>
          </a:p>
          <a:p>
            <a:endParaRPr lang="en-US" dirty="0"/>
          </a:p>
          <a:p>
            <a:r>
              <a:rPr lang="en-US" dirty="0"/>
              <a:t>Using that fact, you’ll get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57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X-zero plus x-one, plus the quantity (x-zero plus x-one) times delta-one.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85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what is x-zero plus x-one?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2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nothing more than the *exact* partial sums up to x-one!</a:t>
            </a:r>
          </a:p>
          <a:p>
            <a:endParaRPr lang="en-US" dirty="0"/>
          </a:p>
          <a:p>
            <a:r>
              <a:rPr lang="en-US" dirty="0"/>
              <a:t>Indeed, let’s introduce one more bit of notation.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2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s-sub-</a:t>
            </a:r>
            <a:r>
              <a:rPr lang="en-US" dirty="0" err="1"/>
              <a:t>i</a:t>
            </a:r>
            <a:r>
              <a:rPr lang="en-US" dirty="0"/>
              <a:t>, without any hat, denote the *exact* partial sum from x-zero up through and including x-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746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s-hat-zero is s-zero.</a:t>
            </a:r>
          </a:p>
          <a:p>
            <a:endParaRPr lang="en-US" dirty="0"/>
          </a:p>
          <a:p>
            <a:r>
              <a:rPr lang="en-US" dirty="0"/>
              <a:t>In other words, the first computed element is exact.</a:t>
            </a:r>
          </a:p>
          <a:p>
            <a:endParaRPr lang="en-US" dirty="0"/>
          </a:p>
          <a:p>
            <a:r>
              <a:rPr lang="en-US" dirty="0"/>
              <a:t>And what about s-hat-one?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77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collection x of values </a:t>
            </a:r>
            <a:r>
              <a:rPr lang="en-US" dirty="0" err="1"/>
              <a:t>values</a:t>
            </a:r>
            <a:r>
              <a:rPr lang="en-US" dirty="0"/>
              <a:t> labeled x-zero through x-n-minus-one, you want to compute their sum.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19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just the exactly partial sum s-one plus s-one times delta-one.</a:t>
            </a:r>
          </a:p>
          <a:p>
            <a:endParaRPr lang="en-US" dirty="0"/>
          </a:p>
          <a:p>
            <a:r>
              <a:rPr lang="en-US" dirty="0"/>
              <a:t>Let’s do this one more time, so you can start to see the pattern.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721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want to compute s-hat-2.</a:t>
            </a:r>
          </a:p>
          <a:p>
            <a:endParaRPr lang="en-US" dirty="0"/>
          </a:p>
          <a:p>
            <a:r>
              <a:rPr lang="en-US" dirty="0"/>
              <a:t>Of course, it’s the previous value plus x-2.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86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naturally, that’s with a possible rounding error, delta-2.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go ahead and substitute the known expression for s-hat-one.</a:t>
            </a:r>
          </a:p>
          <a:p>
            <a:endParaRPr lang="en-US" dirty="0"/>
          </a:p>
          <a:p>
            <a:r>
              <a:rPr lang="en-US" dirty="0"/>
              <a:t>What do you get?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740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get this mumbo jumbo.</a:t>
            </a:r>
          </a:p>
          <a:p>
            <a:endParaRPr lang="en-US" dirty="0"/>
          </a:p>
          <a:p>
            <a:r>
              <a:rPr lang="en-US" dirty="0"/>
              <a:t>Notice there is another partial sum.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88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s-2.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051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distribute the products, as before.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74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Multiplying it all out, here’s what you’ll get.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31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inspect the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89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there’s a pair of terms that are “first-order” in the deltas.</a:t>
            </a:r>
          </a:p>
          <a:p>
            <a:endParaRPr lang="en-US" dirty="0"/>
          </a:p>
          <a:p>
            <a:r>
              <a:rPr lang="en-US" dirty="0"/>
              <a:t>That is, computed results or inputs times just a single delta.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8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your algorithm again, written as Python code.</a:t>
            </a:r>
          </a:p>
          <a:p>
            <a:endParaRPr lang="en-US" dirty="0"/>
          </a:p>
          <a:p>
            <a:r>
              <a:rPr lang="en-US" dirty="0"/>
              <a:t>In the previous lesson, you showed this code correctly computes the sum in exact arithmetic.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697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contrast, look at this last term.</a:t>
            </a:r>
          </a:p>
          <a:p>
            <a:endParaRPr lang="en-US" dirty="0"/>
          </a:p>
          <a:p>
            <a:r>
              <a:rPr lang="en-US" dirty="0"/>
              <a:t>It involves a pair of deltas multiplied, delta-one times delta-2.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336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other words, it’s *second-order* in the deltas.</a:t>
            </a:r>
          </a:p>
          <a:p>
            <a:endParaRPr lang="en-US" dirty="0"/>
          </a:p>
          <a:p>
            <a:r>
              <a:rPr lang="en-US" dirty="0"/>
              <a:t>So why does this matter? You’ll use this fact in a moment.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322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 *could* keep going…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766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let me spare you the “death by algebra.”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719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k-</a:t>
            </a:r>
            <a:r>
              <a:rPr lang="en-US" dirty="0" err="1"/>
              <a:t>th</a:t>
            </a:r>
            <a:r>
              <a:rPr lang="en-US" dirty="0"/>
              <a:t> computed value of 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13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starts with the *exact* partial sum up to x-k.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135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there is a sum of first-order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551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there are a bunch of higher-order terms.</a:t>
            </a:r>
          </a:p>
          <a:p>
            <a:endParaRPr lang="en-US" dirty="0"/>
          </a:p>
          <a:p>
            <a:r>
              <a:rPr lang="en-US" dirty="0"/>
              <a:t>These are second-order, third-order, fourth-order, and so on.</a:t>
            </a:r>
          </a:p>
          <a:p>
            <a:endParaRPr lang="en-US" dirty="0"/>
          </a:p>
          <a:p>
            <a:r>
              <a:rPr lang="en-US" dirty="0"/>
              <a:t>We can lump them together.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830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they will usually be very tiny!</a:t>
            </a:r>
          </a:p>
          <a:p>
            <a:endParaRPr lang="en-US" dirty="0"/>
          </a:p>
          <a:p>
            <a:r>
              <a:rPr lang="en-US" dirty="0"/>
              <a:t>Remember that these “deltas” are bounded by machine epsilon.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261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IEEE double-precision, that’s about 10-to-the-minus-16, which is pretty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what happens in true floating-point?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320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think about the *products* of these deltas.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398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order terms will be roughly 10-to-the-minus-32, which is much smaller than even 10-to-the-minus-16.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807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let’s drop it like it’s hot, leaving us with this.</a:t>
            </a:r>
          </a:p>
          <a:p>
            <a:endParaRPr lang="en-US" dirty="0"/>
          </a:p>
          <a:p>
            <a:r>
              <a:rPr lang="en-US" dirty="0"/>
              <a:t>The computed value of “s” after some number of iterations is the *exact* value plus the sum of first-order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9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what we want is the final value.</a:t>
            </a:r>
          </a:p>
          <a:p>
            <a:endParaRPr lang="en-US" dirty="0"/>
          </a:p>
          <a:p>
            <a:r>
              <a:rPr lang="en-US" dirty="0"/>
              <a:t>That’s the same as k equals n-1.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50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Voila!</a:t>
            </a:r>
          </a:p>
          <a:p>
            <a:endParaRPr lang="en-US" dirty="0"/>
          </a:p>
          <a:p>
            <a:r>
              <a:rPr lang="en-US" dirty="0"/>
              <a:t>Unfortunately, we’re not quite done.</a:t>
            </a:r>
          </a:p>
          <a:p>
            <a:endParaRPr lang="en-US" dirty="0"/>
          </a:p>
          <a:p>
            <a:r>
              <a:rPr lang="en-US" dirty="0"/>
              <a:t>The next question, what do we do with this result?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073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answer that, you’re going to need to take this basic result and see if you can do a forward or a backward error analysis using it.</a:t>
            </a:r>
          </a:p>
          <a:p>
            <a:endParaRPr lang="en-US" dirty="0"/>
          </a:p>
          <a:p>
            <a:r>
              <a:rPr lang="en-US" dirty="0"/>
              <a:t>So take a moment to look it over, and when you’re ready, move on to the next lesson.</a:t>
            </a:r>
          </a:p>
          <a:p>
            <a:endParaRPr lang="en-US"/>
          </a:p>
          <a:p>
            <a:r>
              <a:rPr lang="en-US"/>
              <a:t>There</a:t>
            </a:r>
            <a:r>
              <a:rPr lang="en-US" dirty="0"/>
              <a:t>, we will apply this result to argue whether or under what conditions this program may be expected to produce a reasonably accurate answer.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26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s-hat-sub-</a:t>
            </a:r>
            <a:r>
              <a:rPr lang="en-US" dirty="0" err="1"/>
              <a:t>i</a:t>
            </a:r>
            <a:r>
              <a:rPr lang="en-US" dirty="0"/>
              <a:t> denote the value of “s” immediately after accumulating x-sub-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0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this point in the program.</a:t>
            </a:r>
          </a:p>
          <a:p>
            <a:endParaRPr lang="en-US" dirty="0"/>
          </a:p>
          <a:p>
            <a:r>
              <a:rPr lang="en-US" dirty="0"/>
              <a:t>And, as before, let s-hat-sub-minus-one equal the initial value, which is a floating-point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79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computing the first value, s-hat-sub-zero.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71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the previous, initial, value, plus the first element, x-sub-zero.</a:t>
            </a:r>
          </a:p>
          <a:p>
            <a:endParaRPr lang="en-US" dirty="0"/>
          </a:p>
          <a:p>
            <a:r>
              <a:rPr lang="en-US" dirty="0"/>
              <a:t>But remember, this is floating-point arithmetic!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4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customXml" Target="../ink/ink3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dirty="0"/>
              <a:t>Does my (numerical) program compute the right answer?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sz="2000" dirty="0"/>
              <a:t>Computing a sum, part 2:</a:t>
            </a:r>
            <a:br>
              <a:rPr lang="en-US" sz="2000" dirty="0"/>
            </a:br>
            <a:r>
              <a:rPr lang="en-US" sz="2000" dirty="0"/>
              <a:t>Life with floating-point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7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1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9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0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62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0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9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7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6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16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1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5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3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5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7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0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54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283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4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4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3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96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6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0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5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43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5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2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6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949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9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4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/>
          </p:cNvSpPr>
          <p:nvPr/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 anchor="b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</a:p>
          <a:p>
            <a:r>
              <a:rPr lang="en-US" sz="280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3671</TotalTime>
  <Words>1237</Words>
  <Application>Microsoft Macintosh PowerPoint</Application>
  <PresentationFormat>On-screen Show (16:9)</PresentationFormat>
  <Paragraphs>430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Vitesse Medium</vt:lpstr>
      <vt:lpstr>Vitesse</vt:lpstr>
      <vt:lpstr>Inconsolata</vt:lpstr>
      <vt:lpstr>Vitesse Bold</vt:lpstr>
      <vt:lpstr>Helvetica</vt:lpstr>
      <vt:lpstr>Arial</vt:lpstr>
      <vt:lpstr>Calibri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Microsoft Office User</cp:lastModifiedBy>
  <cp:revision>227</cp:revision>
  <dcterms:created xsi:type="dcterms:W3CDTF">2017-01-20T18:55:05Z</dcterms:created>
  <dcterms:modified xsi:type="dcterms:W3CDTF">2017-03-31T14:39:04Z</dcterms:modified>
</cp:coreProperties>
</file>